
<file path=[Content_Types].xml><?xml version="1.0" encoding="utf-8"?>
<Types xmlns="http://schemas.openxmlformats.org/package/2006/content-types">
  <Default Extension="xml" ContentType="application/xml"/>
  <Default Extension="docx" ContentType="application/vnd.openxmlformats-officedocument.wordprocessingml.document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54"/>
  </p:notesMasterIdLst>
  <p:sldIdLst>
    <p:sldId id="256" r:id="rId2"/>
    <p:sldId id="257" r:id="rId3"/>
    <p:sldId id="258" r:id="rId4"/>
    <p:sldId id="299" r:id="rId5"/>
    <p:sldId id="282" r:id="rId6"/>
    <p:sldId id="298" r:id="rId7"/>
    <p:sldId id="336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7" r:id="rId25"/>
    <p:sldId id="334" r:id="rId26"/>
    <p:sldId id="318" r:id="rId27"/>
    <p:sldId id="319" r:id="rId28"/>
    <p:sldId id="320" r:id="rId29"/>
    <p:sldId id="321" r:id="rId30"/>
    <p:sldId id="322" r:id="rId31"/>
    <p:sldId id="335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5"/>
    <p:restoredTop sz="94771"/>
  </p:normalViewPr>
  <p:slideViewPr>
    <p:cSldViewPr snapToGrid="0" snapToObjects="1">
      <p:cViewPr>
        <p:scale>
          <a:sx n="100" d="100"/>
          <a:sy n="100" d="100"/>
        </p:scale>
        <p:origin x="144" y="-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F7FB-F6B2-824C-8769-7E1C6771B740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D80C0-A521-234A-8987-B2213816E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9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6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 vi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x(2)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7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6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52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5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3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90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70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4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y = w0 x ^ w1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20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1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00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8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43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75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4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example for big </a:t>
            </a:r>
            <a:r>
              <a:rPr lang="en-US" dirty="0" err="1" smtClean="0"/>
              <a:t>lamda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57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example for big </a:t>
            </a:r>
            <a:r>
              <a:rPr lang="en-US" dirty="0" err="1" smtClean="0"/>
              <a:t>lamda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3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79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example for big </a:t>
            </a:r>
            <a:r>
              <a:rPr lang="en-US" dirty="0" err="1" smtClean="0"/>
              <a:t>lamda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60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25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198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88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84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934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36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75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3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86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90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11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74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372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463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909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15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17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23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5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 vi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x(2)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11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chu</a:t>
            </a:r>
            <a:r>
              <a:rPr lang="en-US" dirty="0" smtClean="0"/>
              <a:t> x0 = 1,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theta ^ 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D80C0-A521-234A-8987-B2213816E1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E09D-E570-F04E-847F-927917A1EFE1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190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B1DA-9D6D-824E-B252-2AB7D25774C2}" type="datetime1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5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DA25-4D44-5947-B066-450CEA44D563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7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51D6-4FB4-8B4B-905C-CCDE67AE394F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79F1-C449-C643-A46C-437311D6BDE8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8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7D1D-6EFC-9949-BABE-EA9DA3FA7B43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9379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F1169-1CC4-474B-B033-DDE7F530CF8C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5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BE8B-B059-DB4F-A199-5C0248D8E02C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60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4530-71EE-AD4A-AF82-4DDDB2257ED7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1FBA-33C1-924C-AC54-0B037FC2496A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77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22771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9EF17-A30F-9D4D-B9BB-4A6BD5B89179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5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0CA9-4415-354C-9FF1-EDE2F77A03C7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3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D28D-EAFF-404D-84B0-2C9D254A16F0}" type="datetime1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3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C91-D144-8049-8408-40910128B6A8}" type="datetime1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9054-E585-C54A-88F9-A759475D136E}" type="datetime1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95A7-9813-FC4B-B56C-A376BEF770D3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D26F4-82BF-6C41-B297-C57DD1479D73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7C9FE1B-A9A7-CF4B-9D74-9379779A68D5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06DD7F9-969E-8045-8C05-39A6FCD7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03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1.png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9.emf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1630"/>
            <a:ext cx="12213641" cy="3327401"/>
          </a:xfrm>
        </p:spPr>
        <p:txBody>
          <a:bodyPr/>
          <a:lstStyle/>
          <a:p>
            <a:r>
              <a:rPr lang="en-US" dirty="0" smtClean="0"/>
              <a:t>Supervised – Unsupervised learning</a:t>
            </a:r>
            <a:br>
              <a:rPr lang="en-US" dirty="0" smtClean="0"/>
            </a:br>
            <a:r>
              <a:rPr lang="en-US" dirty="0" smtClean="0"/>
              <a:t>Gradient descent algorithm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7179" y="5550569"/>
            <a:ext cx="470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Học kỳ 1, năm học 2017-2018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10161588" cy="1507067"/>
          </a:xfrm>
        </p:spPr>
        <p:txBody>
          <a:bodyPr/>
          <a:lstStyle/>
          <a:p>
            <a:r>
              <a:rPr lang="vi-VN" dirty="0" smtClean="0"/>
              <a:t>Gradient Descent for Multiple Features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8659" y="1714495"/>
            <a:ext cx="6757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Hypothesis:</a:t>
            </a:r>
            <a:endParaRPr lang="en-US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8659" y="2364629"/>
            <a:ext cx="675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Previously: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659" y="3833924"/>
            <a:ext cx="675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Now: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8925" y="3049524"/>
            <a:ext cx="67579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h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  <a:sym typeface="Symbol" charset="2"/>
              </a:rPr>
              <a:t>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(x) = 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sym typeface="Symbol" charset="2"/>
              </a:rPr>
              <a:t>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0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 + 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sym typeface="Symbol" charset="2"/>
              </a:rPr>
              <a:t>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1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x</a:t>
            </a:r>
          </a:p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3237" y="4378146"/>
            <a:ext cx="6757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h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  <a:sym typeface="Symbol" charset="2"/>
              </a:rPr>
              <a:t>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(x) = 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sym typeface="Symbol" charset="2"/>
              </a:rPr>
              <a:t>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0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 + 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sym typeface="Symbol" charset="2"/>
              </a:rPr>
              <a:t>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1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x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1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 + 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sym typeface="Symbol" charset="2"/>
              </a:rPr>
              <a:t>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x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 + 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sym typeface="Symbol" charset="2"/>
              </a:rPr>
              <a:t>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x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 + 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sym typeface="Symbol" charset="2"/>
              </a:rPr>
              <a:t></a:t>
            </a:r>
            <a:r>
              <a:rPr lang="en-US" sz="2400" b="1" baseline="-25000" dirty="0" smtClean="0">
                <a:solidFill>
                  <a:schemeClr val="tx1">
                    <a:lumMod val="85000"/>
                  </a:schemeClr>
                </a:solidFill>
              </a:rPr>
              <a:t>4</a:t>
            </a:r>
            <a:r>
              <a:rPr lang="en-US" sz="2400" b="1" dirty="0" smtClean="0">
                <a:solidFill>
                  <a:schemeClr val="tx1">
                    <a:lumMod val="85000"/>
                  </a:schemeClr>
                </a:solidFill>
              </a:rPr>
              <a:t>x</a:t>
            </a:r>
            <a:r>
              <a:rPr lang="en-US" sz="2400" b="1" baseline="-25000" dirty="0" smtClean="0">
                <a:solidFill>
                  <a:schemeClr val="tx1">
                    <a:lumMod val="85000"/>
                  </a:schemeClr>
                </a:solidFill>
              </a:rPr>
              <a:t>4</a:t>
            </a:r>
          </a:p>
          <a:p>
            <a:pPr algn="ctr"/>
            <a:endParaRPr lang="en-US" sz="2400" b="1" dirty="0">
              <a:solidFill>
                <a:schemeClr val="tx1">
                  <a:lumMod val="8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h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  <a:sym typeface="Symbol" charset="2"/>
              </a:rPr>
              <a:t>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(x) = 12 + 0.1x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1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 + 2x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 + 7.8x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 - 0.02x</a:t>
            </a:r>
            <a:r>
              <a:rPr lang="en-US" sz="2400" b="1" baseline="-25000" dirty="0">
                <a:solidFill>
                  <a:schemeClr val="tx1">
                    <a:lumMod val="85000"/>
                  </a:schemeClr>
                </a:solidFill>
              </a:rPr>
              <a:t>4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10161588" cy="1507067"/>
          </a:xfrm>
        </p:spPr>
        <p:txBody>
          <a:bodyPr/>
          <a:lstStyle/>
          <a:p>
            <a:r>
              <a:rPr lang="vi-VN"/>
              <a:t>Gradient Descent for Multiple </a:t>
            </a:r>
            <a:r>
              <a:rPr lang="vi-VN" smtClean="0"/>
              <a:t>Features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57" y="1471612"/>
            <a:ext cx="9759538" cy="4776787"/>
          </a:xfrm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620483"/>
              </p:ext>
            </p:extLst>
          </p:nvPr>
        </p:nvGraphicFramePr>
        <p:xfrm>
          <a:off x="251690" y="2978679"/>
          <a:ext cx="5943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Document" r:id="rId5" imgW="5943600" imgH="1117600" progId="Word.Document.12">
                  <p:embed/>
                </p:oleObj>
              </mc:Choice>
              <mc:Fallback>
                <p:oleObj name="Document" r:id="rId5" imgW="5943600" imgH="1117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690" y="2978679"/>
                        <a:ext cx="59436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967637"/>
              </p:ext>
            </p:extLst>
          </p:nvPr>
        </p:nvGraphicFramePr>
        <p:xfrm>
          <a:off x="3275012" y="2985556"/>
          <a:ext cx="59436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Document" r:id="rId7" imgW="5943600" imgH="1181100" progId="Word.Document.12">
                  <p:embed/>
                </p:oleObj>
              </mc:Choice>
              <mc:Fallback>
                <p:oleObj name="Document" r:id="rId7" imgW="5943600" imgH="118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5012" y="2985556"/>
                        <a:ext cx="59436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1092882" y="4710673"/>
            <a:ext cx="6471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h</a:t>
            </a:r>
            <a:r>
              <a:rPr lang="en-US" sz="2400" b="1" baseline="-25000" dirty="0" smtClean="0">
                <a:solidFill>
                  <a:schemeClr val="bg1"/>
                </a:solidFill>
                <a:sym typeface="Symbol" charset="2"/>
              </a:rPr>
              <a:t></a:t>
            </a:r>
            <a:r>
              <a:rPr lang="en-US" sz="2400" b="1" dirty="0" smtClean="0">
                <a:solidFill>
                  <a:schemeClr val="bg1"/>
                </a:solidFill>
              </a:rPr>
              <a:t>(x) = </a:t>
            </a:r>
            <a:r>
              <a:rPr lang="en-US" sz="2400" b="1" dirty="0" smtClean="0">
                <a:solidFill>
                  <a:schemeClr val="bg1"/>
                </a:solidFill>
                <a:sym typeface="Symbol" charset="2"/>
              </a:rPr>
              <a:t>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0</a:t>
            </a:r>
            <a:r>
              <a:rPr lang="en-US" sz="2400" b="1" dirty="0" smtClean="0">
                <a:solidFill>
                  <a:schemeClr val="bg1"/>
                </a:solidFill>
              </a:rPr>
              <a:t>x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0</a:t>
            </a:r>
            <a:r>
              <a:rPr lang="en-US" sz="2400" b="1" dirty="0" smtClean="0">
                <a:solidFill>
                  <a:schemeClr val="bg1"/>
                </a:solidFill>
              </a:rPr>
              <a:t>+ </a:t>
            </a:r>
            <a:r>
              <a:rPr lang="en-US" sz="2400" b="1" dirty="0" smtClean="0">
                <a:solidFill>
                  <a:schemeClr val="bg1"/>
                </a:solidFill>
                <a:sym typeface="Symbol" charset="2"/>
              </a:rPr>
              <a:t>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1</a:t>
            </a:r>
            <a:r>
              <a:rPr lang="en-US" sz="2400" b="1" dirty="0" smtClean="0">
                <a:solidFill>
                  <a:schemeClr val="bg1"/>
                </a:solidFill>
              </a:rPr>
              <a:t>x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1</a:t>
            </a:r>
            <a:r>
              <a:rPr lang="en-US" sz="2400" b="1" dirty="0" smtClean="0">
                <a:solidFill>
                  <a:schemeClr val="bg1"/>
                </a:solidFill>
              </a:rPr>
              <a:t> + </a:t>
            </a:r>
            <a:r>
              <a:rPr lang="en-US" sz="2400" b="1" dirty="0" smtClean="0">
                <a:solidFill>
                  <a:schemeClr val="bg1"/>
                </a:solidFill>
                <a:sym typeface="Symbol" charset="2"/>
              </a:rPr>
              <a:t>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</a:rPr>
              <a:t>x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</a:rPr>
              <a:t> + </a:t>
            </a:r>
            <a:r>
              <a:rPr lang="en-US" sz="2400" b="1" dirty="0" smtClean="0">
                <a:solidFill>
                  <a:schemeClr val="bg1"/>
                </a:solidFill>
                <a:sym typeface="Symbol" charset="2"/>
              </a:rPr>
              <a:t>…</a:t>
            </a:r>
            <a:r>
              <a:rPr lang="en-US" sz="2400" b="1" dirty="0" smtClean="0">
                <a:solidFill>
                  <a:schemeClr val="bg1"/>
                </a:solidFill>
              </a:rPr>
              <a:t> + </a:t>
            </a:r>
            <a:r>
              <a:rPr lang="en-US" sz="2400" b="1" dirty="0" smtClean="0">
                <a:solidFill>
                  <a:schemeClr val="bg1"/>
                </a:solidFill>
                <a:sym typeface="Symbol" charset="2"/>
              </a:rPr>
              <a:t></a:t>
            </a:r>
            <a:r>
              <a:rPr lang="en-US" sz="2400" b="1" baseline="-25000" dirty="0" err="1" smtClean="0">
                <a:solidFill>
                  <a:schemeClr val="bg1"/>
                </a:solidFill>
                <a:sym typeface="Symbol" charset="2"/>
              </a:rPr>
              <a:t>n</a:t>
            </a:r>
            <a:r>
              <a:rPr lang="en-US" sz="2400" b="1" dirty="0" err="1" smtClean="0">
                <a:solidFill>
                  <a:schemeClr val="bg1"/>
                </a:solidFill>
              </a:rPr>
              <a:t>x</a:t>
            </a:r>
            <a:r>
              <a:rPr lang="en-US" sz="2400" b="1" baseline="-25000" dirty="0" err="1" smtClean="0">
                <a:solidFill>
                  <a:schemeClr val="bg1"/>
                </a:solidFill>
              </a:rPr>
              <a:t>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= </a:t>
            </a:r>
            <a:r>
              <a:rPr lang="en-US" sz="2400" b="1" dirty="0" smtClean="0">
                <a:solidFill>
                  <a:schemeClr val="accent6"/>
                </a:solidFill>
                <a:sym typeface="Symbol" charset="2"/>
              </a:rPr>
              <a:t></a:t>
            </a:r>
            <a:r>
              <a:rPr lang="en-US" sz="2400" b="1" baseline="30000" dirty="0" err="1">
                <a:solidFill>
                  <a:schemeClr val="accent6"/>
                </a:solidFill>
              </a:rPr>
              <a:t>T</a:t>
            </a:r>
            <a:r>
              <a:rPr lang="en-US" sz="2400" b="1" dirty="0" err="1">
                <a:solidFill>
                  <a:schemeClr val="accent6"/>
                </a:solidFill>
              </a:rPr>
              <a:t>x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 </a:t>
            </a:r>
            <a:endParaRPr lang="en-US" sz="2400" b="1" baseline="-25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03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10339388" cy="1507067"/>
          </a:xfrm>
        </p:spPr>
        <p:txBody>
          <a:bodyPr/>
          <a:lstStyle/>
          <a:p>
            <a:r>
              <a:rPr lang="vi-VN" dirty="0"/>
              <a:t>Gradient Descent for Multiple </a:t>
            </a:r>
            <a:r>
              <a:rPr lang="vi-VN" dirty="0" smtClean="0"/>
              <a:t>Features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2" y="1489142"/>
            <a:ext cx="9247188" cy="244881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3" y="3937953"/>
            <a:ext cx="9247187" cy="237372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578100" y="2349500"/>
            <a:ext cx="1968500" cy="25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35500" y="2117708"/>
            <a:ext cx="81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accent6"/>
                </a:solidFill>
                <a:latin typeface="Times New Roman" charset="0"/>
                <a:ea typeface="Calibri" charset="0"/>
                <a:cs typeface="Times New Roman" charset="0"/>
                <a:sym typeface="Symbol" charset="2"/>
              </a:rPr>
              <a:t>➣</a:t>
            </a:r>
            <a:r>
              <a:rPr lang="en-US" smtClean="0">
                <a:solidFill>
                  <a:schemeClr val="accent6"/>
                </a:solidFill>
              </a:rPr>
              <a:t> 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905000" y="3273904"/>
            <a:ext cx="1968500" cy="25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578100" y="3456481"/>
            <a:ext cx="81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accent6"/>
                </a:solidFill>
                <a:latin typeface="Times New Roman" charset="0"/>
                <a:ea typeface="Calibri" charset="0"/>
                <a:cs typeface="Times New Roman" charset="0"/>
                <a:sym typeface="Symbol" charset="2"/>
              </a:rPr>
              <a:t>➣</a:t>
            </a:r>
            <a:r>
              <a:rPr lang="en-US" smtClean="0">
                <a:solidFill>
                  <a:schemeClr val="accent6"/>
                </a:solidFill>
              </a:rPr>
              <a:t> 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546600" y="5344441"/>
            <a:ext cx="1346200" cy="1495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38700" y="5456581"/>
            <a:ext cx="81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accent6"/>
                </a:solidFill>
                <a:latin typeface="Times New Roman" charset="0"/>
                <a:ea typeface="Calibri" charset="0"/>
                <a:cs typeface="Times New Roman" charset="0"/>
                <a:sym typeface="Symbol" charset="2"/>
              </a:rPr>
              <a:t>➣</a:t>
            </a:r>
            <a:r>
              <a:rPr lang="en-US" smtClean="0">
                <a:solidFill>
                  <a:schemeClr val="accent6"/>
                </a:solidFill>
              </a:rPr>
              <a:t> 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10555288" cy="1507067"/>
          </a:xfrm>
        </p:spPr>
        <p:txBody>
          <a:bodyPr/>
          <a:lstStyle/>
          <a:p>
            <a:r>
              <a:rPr lang="vi-VN"/>
              <a:t>Gradient Descent for Multiple </a:t>
            </a:r>
            <a:r>
              <a:rPr lang="vi-VN" dirty="0" smtClean="0"/>
              <a:t>Features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475980"/>
            <a:ext cx="4891087" cy="4592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1" y="1475980"/>
            <a:ext cx="4443390" cy="459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10555288" cy="1507067"/>
          </a:xfrm>
        </p:spPr>
        <p:txBody>
          <a:bodyPr/>
          <a:lstStyle/>
          <a:p>
            <a:r>
              <a:rPr lang="vi-VN" dirty="0" smtClean="0"/>
              <a:t>In practice 1: feature scaling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2" y="1219201"/>
            <a:ext cx="9678988" cy="1956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2" y="3175425"/>
            <a:ext cx="4497388" cy="3578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1" y="3175425"/>
            <a:ext cx="4497389" cy="3565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0" y="3175424"/>
            <a:ext cx="4497390" cy="35752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2010595"/>
            <a:ext cx="5181599" cy="4730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99" y="2022319"/>
            <a:ext cx="5221754" cy="470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I</a:t>
            </a:r>
            <a:r>
              <a:rPr lang="vi-VN" dirty="0" smtClean="0"/>
              <a:t>n practice 1: feature scaling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68400" y="2032000"/>
            <a:ext cx="982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Get every feature into approximately a  </a:t>
            </a:r>
            <a:r>
              <a:rPr lang="en-US" sz="2400" b="1" dirty="0">
                <a:solidFill>
                  <a:schemeClr val="accent2"/>
                </a:solidFill>
              </a:rPr>
              <a:t>-1 </a:t>
            </a:r>
            <a:r>
              <a:rPr lang="en-US" sz="2400" b="1" dirty="0">
                <a:solidFill>
                  <a:schemeClr val="accent2"/>
                </a:solidFill>
                <a:sym typeface="Symbol" charset="2"/>
              </a:rPr>
              <a:t></a:t>
            </a:r>
            <a:r>
              <a:rPr lang="en-US" sz="2400" b="1" dirty="0">
                <a:solidFill>
                  <a:schemeClr val="accent2"/>
                </a:solidFill>
              </a:rPr>
              <a:t> x</a:t>
            </a:r>
            <a:r>
              <a:rPr lang="en-US" sz="2400" b="1" baseline="-25000" dirty="0">
                <a:solidFill>
                  <a:schemeClr val="accent2"/>
                </a:solidFill>
              </a:rPr>
              <a:t>i </a:t>
            </a:r>
            <a:r>
              <a:rPr lang="en-US" sz="2400" b="1" dirty="0">
                <a:solidFill>
                  <a:schemeClr val="accent2"/>
                </a:solidFill>
                <a:sym typeface="Symbol" charset="2"/>
              </a:rPr>
              <a:t>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</a:rPr>
              <a:t>1</a:t>
            </a:r>
            <a:r>
              <a:rPr lang="en-US" sz="2400" b="1" dirty="0" smtClean="0"/>
              <a:t> </a:t>
            </a:r>
            <a:r>
              <a:rPr lang="en-US" sz="2400" dirty="0" smtClean="0">
                <a:solidFill>
                  <a:schemeClr val="accent2"/>
                </a:solidFill>
              </a:rPr>
              <a:t>range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1412" y="3098800"/>
            <a:ext cx="331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0 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Symbol" charset="2"/>
              </a:rPr>
              <a:t>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x</a:t>
            </a:r>
            <a:r>
              <a:rPr lang="en-US" sz="2400" b="1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</a:t>
            </a:r>
            <a:r>
              <a:rPr lang="en-US" sz="2400" b="1" baseline="-250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Symbol" charset="2"/>
              </a:rPr>
              <a:t>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3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7112" y="3655400"/>
            <a:ext cx="331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-2 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Symbol" charset="2"/>
              </a:rPr>
              <a:t>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x</a:t>
            </a:r>
            <a:r>
              <a:rPr lang="en-US" sz="2400" b="1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2400" b="1" baseline="-250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Symbol" charset="2"/>
              </a:rPr>
              <a:t>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0.5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9612" y="4226783"/>
            <a:ext cx="331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-100 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Symbol" charset="2"/>
              </a:rPr>
              <a:t>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x</a:t>
            </a:r>
            <a:r>
              <a:rPr lang="en-US" sz="2400" b="1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3</a:t>
            </a:r>
            <a:r>
              <a:rPr lang="en-US" sz="2400" b="1" baseline="-250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sym typeface="Symbol" charset="2"/>
              </a:rPr>
              <a:t>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100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6524" y="4825714"/>
            <a:ext cx="372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-0.00001 </a:t>
            </a:r>
            <a:r>
              <a:rPr lang="en-US" sz="2400" b="1">
                <a:solidFill>
                  <a:schemeClr val="accent5">
                    <a:lumMod val="40000"/>
                    <a:lumOff val="60000"/>
                  </a:schemeClr>
                </a:solidFill>
                <a:sym typeface="Symbol" charset="2"/>
              </a:rPr>
              <a:t></a:t>
            </a:r>
            <a:r>
              <a:rPr lang="en-US" sz="24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x</a:t>
            </a:r>
            <a:r>
              <a:rPr lang="en-US" sz="2400" b="1" baseline="-25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4</a:t>
            </a:r>
            <a:r>
              <a:rPr lang="en-US" sz="2400" b="1" baseline="-250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>
                <a:solidFill>
                  <a:schemeClr val="accent5">
                    <a:lumMod val="40000"/>
                    <a:lumOff val="60000"/>
                  </a:schemeClr>
                </a:solidFill>
                <a:sym typeface="Symbol" charset="2"/>
              </a:rPr>
              <a:t></a:t>
            </a:r>
            <a:r>
              <a:rPr lang="en-US" sz="24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0.00001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8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I</a:t>
            </a:r>
            <a:r>
              <a:rPr lang="vi-VN" dirty="0" smtClean="0"/>
              <a:t>n practice 1: feature scaling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662247"/>
            <a:ext cx="9867400" cy="36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I</a:t>
            </a:r>
            <a:r>
              <a:rPr lang="vi-VN" dirty="0" smtClean="0"/>
              <a:t>n practice 2: learning rate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54567"/>
            <a:ext cx="9518074" cy="39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0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I</a:t>
            </a:r>
            <a:r>
              <a:rPr lang="vi-VN" dirty="0" smtClean="0"/>
              <a:t>n practice 2: learning rate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" y="1290048"/>
            <a:ext cx="8624888" cy="4789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8016" y="2048956"/>
            <a:ext cx="644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J(𝜃</a:t>
            </a:r>
            <a:r>
              <a:rPr lang="en-US" sz="2400" dirty="0" smtClean="0">
                <a:solidFill>
                  <a:schemeClr val="accent2"/>
                </a:solidFill>
              </a:rPr>
              <a:t>) </a:t>
            </a:r>
            <a:r>
              <a:rPr lang="vi-VN" sz="2400" dirty="0" smtClean="0">
                <a:solidFill>
                  <a:schemeClr val="accent2"/>
                </a:solidFill>
              </a:rPr>
              <a:t>should decrease after every iteration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6079" y="3499358"/>
            <a:ext cx="644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chemeClr val="accent2"/>
                </a:solidFill>
              </a:rPr>
              <a:t>Example automatic converge test: if </a:t>
            </a:r>
            <a:r>
              <a:rPr lang="en-US" sz="2400" dirty="0">
                <a:solidFill>
                  <a:schemeClr val="accent2"/>
                </a:solidFill>
              </a:rPr>
              <a:t>J(𝜃) </a:t>
            </a:r>
            <a:r>
              <a:rPr lang="vi-VN" sz="2400" dirty="0" smtClean="0">
                <a:solidFill>
                  <a:schemeClr val="accent2"/>
                </a:solidFill>
              </a:rPr>
              <a:t>decresase by less than 0.001 in one iteration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7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I</a:t>
            </a:r>
            <a:r>
              <a:rPr lang="vi-VN" dirty="0" smtClean="0"/>
              <a:t>n practice 2: learning rate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371600"/>
            <a:ext cx="8692094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75102"/>
            <a:ext cx="8534400" cy="1507067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003356"/>
            <a:ext cx="8534400" cy="3615267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Review</a:t>
            </a:r>
          </a:p>
          <a:p>
            <a:r>
              <a:rPr lang="vi-VN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Gradient Descent </a:t>
            </a:r>
            <a:r>
              <a:rPr lang="vi-VN" sz="28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for multiple features</a:t>
            </a:r>
            <a:endParaRPr lang="en-US" sz="2800" b="1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Regularization</a:t>
            </a:r>
          </a:p>
          <a:p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</a:t>
            </a:r>
            <a:r>
              <a:rPr lang="vi-VN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valuate your hypothesis</a:t>
            </a:r>
            <a:endParaRPr lang="en-US" sz="2800" b="1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Model selection/train, validation, test </a:t>
            </a:r>
            <a:r>
              <a:rPr lang="en-US" sz="28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I</a:t>
            </a:r>
            <a:r>
              <a:rPr lang="vi-VN" dirty="0" smtClean="0"/>
              <a:t>n </a:t>
            </a:r>
            <a:r>
              <a:rPr lang="vi-VN" smtClean="0"/>
              <a:t>practice 2: </a:t>
            </a:r>
            <a:r>
              <a:rPr lang="vi-VN" dirty="0" smtClean="0"/>
              <a:t>learning rate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62247"/>
            <a:ext cx="9577388" cy="43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I</a:t>
            </a:r>
            <a:r>
              <a:rPr lang="vi-VN" dirty="0" smtClean="0"/>
              <a:t>n </a:t>
            </a:r>
            <a:r>
              <a:rPr lang="vi-VN" smtClean="0"/>
              <a:t>practice 2: </a:t>
            </a:r>
            <a:r>
              <a:rPr lang="vi-VN" dirty="0" smtClean="0"/>
              <a:t>learning rate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310880"/>
            <a:ext cx="9747078" cy="49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-352820"/>
            <a:ext cx="9221788" cy="1507067"/>
          </a:xfrm>
        </p:spPr>
        <p:txBody>
          <a:bodyPr/>
          <a:lstStyle/>
          <a:p>
            <a:r>
              <a:rPr lang="en-US" dirty="0" smtClean="0"/>
              <a:t>F</a:t>
            </a:r>
            <a:r>
              <a:rPr lang="vi-VN" dirty="0" smtClean="0"/>
              <a:t>eature and polynomial regression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838200"/>
            <a:ext cx="10473102" cy="393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839922"/>
            <a:ext cx="10669588" cy="3926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821738"/>
            <a:ext cx="11037698" cy="3940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825499"/>
            <a:ext cx="11061315" cy="3797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4562475"/>
            <a:ext cx="11037699" cy="20804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12893" y="4562475"/>
            <a:ext cx="34444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chemeClr val="accent2"/>
                </a:solidFill>
              </a:rPr>
              <a:t>Size  : 1 – 1,000</a:t>
            </a:r>
          </a:p>
          <a:p>
            <a:r>
              <a:rPr lang="vi-VN" sz="2400" dirty="0" smtClean="0">
                <a:solidFill>
                  <a:schemeClr val="accent2"/>
                </a:solidFill>
              </a:rPr>
              <a:t>Size</a:t>
            </a:r>
            <a:r>
              <a:rPr lang="vi-VN" sz="2400" baseline="30000" dirty="0" smtClean="0">
                <a:solidFill>
                  <a:schemeClr val="accent2"/>
                </a:solidFill>
              </a:rPr>
              <a:t>2 </a:t>
            </a:r>
            <a:r>
              <a:rPr lang="vi-VN" sz="2400" dirty="0" smtClean="0">
                <a:solidFill>
                  <a:schemeClr val="accent2"/>
                </a:solidFill>
              </a:rPr>
              <a:t>: 1 </a:t>
            </a:r>
            <a:r>
              <a:rPr lang="vi-VN" sz="2400" dirty="0">
                <a:solidFill>
                  <a:schemeClr val="accent2"/>
                </a:solidFill>
              </a:rPr>
              <a:t>–</a:t>
            </a:r>
            <a:r>
              <a:rPr lang="vi-VN" sz="2400" dirty="0" smtClean="0">
                <a:solidFill>
                  <a:schemeClr val="accent2"/>
                </a:solidFill>
              </a:rPr>
              <a:t> 1,000,000</a:t>
            </a:r>
          </a:p>
          <a:p>
            <a:r>
              <a:rPr lang="vi-VN" sz="2400" dirty="0" smtClean="0">
                <a:solidFill>
                  <a:schemeClr val="accent2"/>
                </a:solidFill>
              </a:rPr>
              <a:t>Size</a:t>
            </a:r>
            <a:r>
              <a:rPr lang="vi-VN" sz="2400" baseline="30000" dirty="0" smtClean="0">
                <a:solidFill>
                  <a:schemeClr val="accent2"/>
                </a:solidFill>
              </a:rPr>
              <a:t>3 </a:t>
            </a:r>
            <a:r>
              <a:rPr lang="vi-VN" sz="2400" dirty="0" smtClean="0">
                <a:solidFill>
                  <a:schemeClr val="accent2"/>
                </a:solidFill>
              </a:rPr>
              <a:t>: 1 – 10</a:t>
            </a:r>
            <a:r>
              <a:rPr lang="vi-VN" sz="2400" baseline="30000" dirty="0" smtClean="0">
                <a:solidFill>
                  <a:schemeClr val="accent2"/>
                </a:solidFill>
              </a:rPr>
              <a:t>9</a:t>
            </a:r>
          </a:p>
          <a:p>
            <a:endParaRPr lang="vi-VN" sz="2400" baseline="30000" dirty="0">
              <a:solidFill>
                <a:schemeClr val="accent2"/>
              </a:solidFill>
            </a:endParaRPr>
          </a:p>
          <a:p>
            <a:r>
              <a:rPr lang="vi-VN" sz="2400" dirty="0" smtClean="0">
                <a:solidFill>
                  <a:schemeClr val="accent2"/>
                </a:solidFill>
                <a:sym typeface="Wingdings"/>
              </a:rPr>
              <a:t> Feature Scaling</a:t>
            </a:r>
            <a:endParaRPr lang="vi-VN" sz="24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vi-VN" smtClean="0"/>
              <a:t>feature and polynomial regression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358900"/>
            <a:ext cx="8701088" cy="482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vi-VN" dirty="0" smtClean="0"/>
              <a:t>The problem of overfitting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854200"/>
            <a:ext cx="10398536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859171"/>
            <a:ext cx="10398537" cy="32873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8893" y="5194205"/>
            <a:ext cx="286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Underfit - High bias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70441" y="5185875"/>
            <a:ext cx="3412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Overfit </a:t>
            </a:r>
            <a:r>
              <a:rPr lang="vi-V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vi-VN" sz="240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High variance</a:t>
            </a:r>
            <a:endParaRPr lang="vi-VN" sz="24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0375" y="5217943"/>
            <a:ext cx="286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096" y="5631804"/>
            <a:ext cx="10407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Overfitting: If we have too many features, the learned hypothesis may fit the trainning set very well, but fail to generalize to new examples.</a:t>
            </a:r>
          </a:p>
        </p:txBody>
      </p:sp>
    </p:spTree>
    <p:extLst>
      <p:ext uri="{BB962C8B-B14F-4D97-AF65-F5344CB8AC3E}">
        <p14:creationId xmlns:p14="http://schemas.microsoft.com/office/powerpoint/2010/main" val="14106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1"/>
      <p:bldP spid="10" grpId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vi-VN" dirty="0" smtClean="0"/>
              <a:t>The problem of overfitting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60500"/>
            <a:ext cx="1010955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vi-VN" dirty="0" smtClean="0"/>
              <a:t>The problem of overfitting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9" y="1168400"/>
            <a:ext cx="9527891" cy="50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08" y="1181100"/>
            <a:ext cx="9638569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vi-VN" dirty="0" smtClean="0"/>
              <a:t>Addressing overfitting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5493" y="1359978"/>
            <a:ext cx="91908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Options:</a:t>
            </a:r>
          </a:p>
          <a:p>
            <a:r>
              <a:rPr lang="vi-VN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</a:t>
            </a:r>
            <a:r>
              <a:rPr lang="vi-V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Reduce number of features</a:t>
            </a:r>
          </a:p>
          <a:p>
            <a:endParaRPr lang="vi-VN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vi-V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	    - Manually select which feature to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keep</a:t>
            </a:r>
          </a:p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    -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rPr>
              <a:t>Model selection algorithm</a:t>
            </a:r>
          </a:p>
          <a:p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rPr>
              <a:t>2. Regularization</a:t>
            </a:r>
          </a:p>
          <a:p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rPr>
              <a:t>	     - Keep all the features, but reduce magnitude/values of 	       parameter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  <a:sym typeface="Symbol" charset="2"/>
              </a:rPr>
              <a:t></a:t>
            </a:r>
            <a:r>
              <a:rPr lang="en-US" sz="2400" baseline="-2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  <a:sym typeface="Symbol" charset="2"/>
              </a:rPr>
              <a:t>j</a:t>
            </a:r>
          </a:p>
          <a:p>
            <a:r>
              <a:rPr lang="en-US" sz="2400" baseline="-2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  <a:sym typeface="Symbol" charset="2"/>
              </a:rPr>
              <a:t>	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  <a:sym typeface="Symbol" charset="2"/>
              </a:rPr>
              <a:t> 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  <a:sym typeface="Symbol" charset="2"/>
              </a:rPr>
              <a:t>    - Work well when we have a lot of features, each of 	       which contribute a bit to predicting y.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endParaRPr lang="vi-VN" sz="2400" dirty="0" smtClean="0">
              <a:solidFill>
                <a:schemeClr val="accent5">
                  <a:lumMod val="60000"/>
                  <a:lumOff val="40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3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vi-VN" dirty="0" smtClean="0"/>
              <a:t>Regularlization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491518"/>
            <a:ext cx="9131300" cy="475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5393" y="5413672"/>
            <a:ext cx="344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accent2"/>
                </a:solidFill>
              </a:rPr>
              <a:t>+ </a:t>
            </a:r>
            <a:r>
              <a:rPr lang="vi-VN" sz="2400" dirty="0" smtClean="0">
                <a:solidFill>
                  <a:schemeClr val="accent2"/>
                </a:solidFill>
              </a:rPr>
              <a:t>1000𝜃</a:t>
            </a:r>
            <a:r>
              <a:rPr lang="vi-VN" sz="2400" baseline="-25000" dirty="0" smtClean="0">
                <a:solidFill>
                  <a:schemeClr val="accent2"/>
                </a:solidFill>
              </a:rPr>
              <a:t>3</a:t>
            </a:r>
            <a:r>
              <a:rPr lang="vi-VN" sz="2400" baseline="30000" dirty="0" smtClean="0">
                <a:solidFill>
                  <a:schemeClr val="accent2"/>
                </a:solidFill>
              </a:rPr>
              <a:t>2 </a:t>
            </a:r>
            <a:r>
              <a:rPr lang="vi-VN" sz="2400" dirty="0" smtClean="0">
                <a:solidFill>
                  <a:schemeClr val="accent2"/>
                </a:solidFill>
              </a:rPr>
              <a:t>+1000𝜃</a:t>
            </a:r>
            <a:r>
              <a:rPr lang="vi-VN" sz="2400" baseline="-25000" dirty="0" smtClean="0">
                <a:solidFill>
                  <a:schemeClr val="accent2"/>
                </a:solidFill>
              </a:rPr>
              <a:t>4</a:t>
            </a:r>
            <a:r>
              <a:rPr lang="vi-VN" sz="2400" baseline="30000" dirty="0" smtClean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38083" y="5824537"/>
            <a:ext cx="344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chemeClr val="accent2"/>
                </a:solidFill>
              </a:rPr>
              <a:t>𝜃</a:t>
            </a:r>
            <a:r>
              <a:rPr lang="vi-VN" sz="2400" baseline="-25000" dirty="0" smtClean="0">
                <a:solidFill>
                  <a:schemeClr val="accent2"/>
                </a:solidFill>
              </a:rPr>
              <a:t>3</a:t>
            </a:r>
            <a:r>
              <a:rPr lang="vi-VN" sz="2400" baseline="30000" dirty="0">
                <a:solidFill>
                  <a:schemeClr val="accent2"/>
                </a:solidFill>
              </a:rPr>
              <a:t> </a:t>
            </a:r>
            <a:r>
              <a:rPr lang="vi-VN" sz="2400" dirty="0" smtClean="0">
                <a:solidFill>
                  <a:schemeClr val="accent2"/>
                </a:solidFill>
              </a:rPr>
              <a:t>~ 0 and 𝜃</a:t>
            </a:r>
            <a:r>
              <a:rPr lang="vi-VN" sz="2400" baseline="-25000" dirty="0" smtClean="0">
                <a:solidFill>
                  <a:schemeClr val="accent2"/>
                </a:solidFill>
              </a:rPr>
              <a:t>4</a:t>
            </a:r>
            <a:r>
              <a:rPr lang="vi-VN" sz="2400" baseline="30000" dirty="0">
                <a:solidFill>
                  <a:schemeClr val="accent2"/>
                </a:solidFill>
              </a:rPr>
              <a:t> </a:t>
            </a:r>
            <a:r>
              <a:rPr lang="vi-VN" sz="2400" dirty="0" smtClean="0">
                <a:solidFill>
                  <a:schemeClr val="accent2"/>
                </a:solidFill>
              </a:rPr>
              <a:t>~ 0</a:t>
            </a:r>
            <a:endParaRPr lang="vi-VN" sz="2400" baseline="30000" dirty="0" smtClean="0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847603" y="4292600"/>
            <a:ext cx="542380" cy="355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47603" y="4292600"/>
            <a:ext cx="542380" cy="355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711203" y="4292600"/>
            <a:ext cx="542380" cy="355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711203" y="4292600"/>
            <a:ext cx="542380" cy="355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vi-VN" dirty="0" smtClean="0"/>
              <a:t>Regularlization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205775"/>
            <a:ext cx="10440988" cy="4535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944134" y="4721848"/>
                <a:ext cx="2711166" cy="609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libri" charset="0"/>
                        <a:cs typeface="Times New Roman" charset="0"/>
                      </a:rPr>
                      <m:t>+  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charset="0"/>
                        <a:ea typeface="Calibri" charset="0"/>
                        <a:cs typeface="Times New Roman" charset="0"/>
                      </a:rPr>
                      <m:t>𝝀</m:t>
                    </m:r>
                    <m:nary>
                      <m:naryPr>
                        <m:chr m:val="∑"/>
                        <m:limLoc m:val="undOvr"/>
                        <m:ctrlPr>
                          <a:rPr lang="en-US" sz="2800" b="1" i="1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cs typeface="Times New Roman" charset="0"/>
                          </a:rPr>
                        </m:ctrlPr>
                      </m:naryPr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 = 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𝒏</m:t>
                        </m:r>
                      </m:sup>
                      <m:e>
                        <m:sSubSup>
                          <m:sSubSup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𝒋</m:t>
                            </m:r>
                          </m:sub>
                          <m:sup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 )</m:t>
                        </m:r>
                      </m:e>
                    </m:nary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134" y="4721848"/>
                <a:ext cx="2711166" cy="6095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13907" y="4950411"/>
            <a:ext cx="52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baseline="30000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14083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527336"/>
            <a:ext cx="9075352" cy="4721064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vi-VN" dirty="0" smtClean="0"/>
              <a:t>Regularlization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358900"/>
            <a:ext cx="9577388" cy="481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vi-VN" dirty="0" smtClean="0"/>
              <a:t>Regularlization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506537"/>
            <a:ext cx="83312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vi-VN" dirty="0" smtClean="0"/>
              <a:t>Regularlization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3" y="3843327"/>
            <a:ext cx="6338887" cy="194673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" y="1286824"/>
            <a:ext cx="6338887" cy="239571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2134258"/>
            <a:ext cx="4267200" cy="61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81193" y="4249161"/>
            <a:ext cx="34444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8000" dirty="0" smtClean="0">
                <a:solidFill>
                  <a:srgbClr val="FF0000"/>
                </a:solidFill>
                <a:sym typeface="Wingdings"/>
              </a:rPr>
              <a:t> </a:t>
            </a:r>
            <a:r>
              <a:rPr lang="vi-VN" sz="9600" b="1" dirty="0" smtClean="0">
                <a:solidFill>
                  <a:srgbClr val="FF0000"/>
                </a:solidFill>
                <a:sym typeface="Wingdings"/>
              </a:rPr>
              <a:t>?</a:t>
            </a:r>
            <a:endParaRPr lang="vi-VN" sz="9600" b="1" baseline="30000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857745" y="4644252"/>
                <a:ext cx="994118" cy="497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  <a:latin typeface="Calibri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effectLst/>
                        <a:latin typeface="Cambria Math" charset="0"/>
                        <a:ea typeface="Times New Roman" charset="0"/>
                        <a:cs typeface="Times New Roman" charset="0"/>
                      </a:rPr>
                      <m:t>+  </m:t>
                    </m:r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𝝀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𝒎</m:t>
                        </m:r>
                      </m:den>
                    </m:f>
                    <m:r>
                      <a:rPr lang="en-US" b="1" i="1">
                        <a:solidFill>
                          <a:srgbClr val="FF0000"/>
                        </a:solidFill>
                        <a:effectLst/>
                        <a:latin typeface="Cambria Math" charset="0"/>
                        <a:ea typeface="Calibri" charset="0"/>
                        <a:cs typeface="Times New Roman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𝜽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745" y="4644252"/>
                <a:ext cx="994118" cy="497124"/>
              </a:xfrm>
              <a:prstGeom prst="rect">
                <a:avLst/>
              </a:prstGeom>
              <a:blipFill rotWithShape="0">
                <a:blip r:embed="rId6"/>
                <a:stretch>
                  <a:fillRect t="-58025" b="-80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4625576"/>
            <a:ext cx="4267200" cy="61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52593" y="4504518"/>
            <a:ext cx="4288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dirty="0" smtClean="0">
                <a:solidFill>
                  <a:srgbClr val="FF0000"/>
                </a:solidFill>
                <a:sym typeface="Wingdings"/>
              </a:rPr>
              <a:t>[                       ]</a:t>
            </a:r>
            <a:endParaRPr lang="vi-VN" sz="4000" b="1" baseline="30000" dirty="0" smtClean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" y="5858924"/>
            <a:ext cx="6351587" cy="8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en-US" dirty="0" smtClean="0"/>
              <a:t>E</a:t>
            </a:r>
            <a:r>
              <a:rPr lang="vi-VN" dirty="0" smtClean="0"/>
              <a:t>valuate a learning algorithm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356574"/>
            <a:ext cx="9145588" cy="489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7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en-US" dirty="0" smtClean="0"/>
              <a:t>E</a:t>
            </a:r>
            <a:r>
              <a:rPr lang="vi-VN" dirty="0" smtClean="0"/>
              <a:t>valuate a learning algorithm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89074"/>
            <a:ext cx="9834838" cy="440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en-US" dirty="0" smtClean="0"/>
              <a:t>E</a:t>
            </a:r>
            <a:r>
              <a:rPr lang="vi-VN" dirty="0" smtClean="0"/>
              <a:t>valuate your hypothesis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47800"/>
            <a:ext cx="996305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en-US" dirty="0" smtClean="0"/>
              <a:t>E</a:t>
            </a:r>
            <a:r>
              <a:rPr lang="vi-VN" dirty="0" smtClean="0"/>
              <a:t>valuate your hypothesis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350372"/>
            <a:ext cx="8980488" cy="482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3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en-US" dirty="0" smtClean="0"/>
              <a:t>E</a:t>
            </a:r>
            <a:r>
              <a:rPr lang="vi-VN" dirty="0" smtClean="0"/>
              <a:t>valuate your hypothesis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662246"/>
            <a:ext cx="9851557" cy="37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5180"/>
            <a:ext cx="10821233" cy="1507067"/>
          </a:xfrm>
        </p:spPr>
        <p:txBody>
          <a:bodyPr/>
          <a:lstStyle/>
          <a:p>
            <a:r>
              <a:rPr lang="en-US" dirty="0" smtClean="0"/>
              <a:t>Model selection/train, validation, test set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538300"/>
            <a:ext cx="9398186" cy="42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5180"/>
            <a:ext cx="10821233" cy="1507067"/>
          </a:xfrm>
        </p:spPr>
        <p:txBody>
          <a:bodyPr/>
          <a:lstStyle/>
          <a:p>
            <a:r>
              <a:rPr lang="en-US" dirty="0" smtClean="0"/>
              <a:t>Model selection/train, validation</a:t>
            </a:r>
            <a:r>
              <a:rPr lang="en-US" smtClean="0"/>
              <a:t>, test set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434921"/>
            <a:ext cx="8915400" cy="4813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434920"/>
            <a:ext cx="8915400" cy="4820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434919"/>
            <a:ext cx="8915400" cy="4819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434918"/>
            <a:ext cx="8915400" cy="48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78757"/>
            <a:ext cx="8191500" cy="3236118"/>
          </a:xfrm>
        </p:spPr>
      </p:pic>
    </p:spTree>
    <p:extLst>
      <p:ext uri="{BB962C8B-B14F-4D97-AF65-F5344CB8AC3E}">
        <p14:creationId xmlns:p14="http://schemas.microsoft.com/office/powerpoint/2010/main" val="139523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5180"/>
            <a:ext cx="10821233" cy="1507067"/>
          </a:xfrm>
        </p:spPr>
        <p:txBody>
          <a:bodyPr/>
          <a:lstStyle/>
          <a:p>
            <a:r>
              <a:rPr lang="en-US" dirty="0" smtClean="0"/>
              <a:t>Model selection/train, validation</a:t>
            </a:r>
            <a:r>
              <a:rPr lang="en-US" smtClean="0"/>
              <a:t>, test set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70000"/>
            <a:ext cx="5757333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5180"/>
            <a:ext cx="10821233" cy="1507067"/>
          </a:xfrm>
        </p:spPr>
        <p:txBody>
          <a:bodyPr/>
          <a:lstStyle/>
          <a:p>
            <a:r>
              <a:rPr lang="en-US" dirty="0" smtClean="0"/>
              <a:t>Model selection/train, validation</a:t>
            </a:r>
            <a:r>
              <a:rPr lang="en-US" smtClean="0"/>
              <a:t>, test set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297108"/>
            <a:ext cx="7988300" cy="49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5180"/>
            <a:ext cx="10821233" cy="1507067"/>
          </a:xfrm>
        </p:spPr>
        <p:txBody>
          <a:bodyPr/>
          <a:lstStyle/>
          <a:p>
            <a:r>
              <a:rPr lang="vi-VN" dirty="0" smtClean="0"/>
              <a:t>Diagnose bias vs variance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505085"/>
            <a:ext cx="9407389" cy="460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5180"/>
            <a:ext cx="10821233" cy="1507067"/>
          </a:xfrm>
        </p:spPr>
        <p:txBody>
          <a:bodyPr/>
          <a:lstStyle/>
          <a:p>
            <a:r>
              <a:rPr lang="vi-VN" dirty="0" smtClean="0"/>
              <a:t>Diagnose bias vs variance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335326"/>
            <a:ext cx="8750300" cy="48596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400" y="1828800"/>
            <a:ext cx="4013200" cy="762000"/>
          </a:xfrm>
          <a:prstGeom prst="rect">
            <a:avLst/>
          </a:prstGeom>
          <a:noFill/>
          <a:ln w="317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" name="Oval 5"/>
          <p:cNvSpPr/>
          <p:nvPr/>
        </p:nvSpPr>
        <p:spPr>
          <a:xfrm>
            <a:off x="3708400" y="3670300"/>
            <a:ext cx="50800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04000" y="5473700"/>
            <a:ext cx="45719" cy="457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59200" y="3695700"/>
            <a:ext cx="2895600" cy="1803400"/>
          </a:xfrm>
          <a:custGeom>
            <a:avLst/>
            <a:gdLst>
              <a:gd name="connsiteX0" fmla="*/ 0 w 2895600"/>
              <a:gd name="connsiteY0" fmla="*/ 0 h 1803400"/>
              <a:gd name="connsiteX1" fmla="*/ 596900 w 2895600"/>
              <a:gd name="connsiteY1" fmla="*/ 1206500 h 1803400"/>
              <a:gd name="connsiteX2" fmla="*/ 2895600 w 2895600"/>
              <a:gd name="connsiteY2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1803400">
                <a:moveTo>
                  <a:pt x="0" y="0"/>
                </a:moveTo>
                <a:cubicBezTo>
                  <a:pt x="57150" y="452966"/>
                  <a:pt x="114300" y="905933"/>
                  <a:pt x="596900" y="1206500"/>
                </a:cubicBezTo>
                <a:cubicBezTo>
                  <a:pt x="1079500" y="1507067"/>
                  <a:pt x="2459567" y="1697567"/>
                  <a:pt x="2895600" y="1803400"/>
                </a:cubicBezTo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60800" y="2540000"/>
            <a:ext cx="3784600" cy="749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21100" y="3479800"/>
            <a:ext cx="50800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559300" y="4775200"/>
            <a:ext cx="50800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08700" y="3606800"/>
            <a:ext cx="50800" cy="45719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733800" y="3492500"/>
            <a:ext cx="850900" cy="1308100"/>
          </a:xfrm>
          <a:custGeom>
            <a:avLst/>
            <a:gdLst>
              <a:gd name="connsiteX0" fmla="*/ 0 w 850900"/>
              <a:gd name="connsiteY0" fmla="*/ 0 h 1308100"/>
              <a:gd name="connsiteX1" fmla="*/ 393700 w 850900"/>
              <a:gd name="connsiteY1" fmla="*/ 863600 h 1308100"/>
              <a:gd name="connsiteX2" fmla="*/ 850900 w 850900"/>
              <a:gd name="connsiteY2" fmla="*/ 1308100 h 130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900" h="1308100">
                <a:moveTo>
                  <a:pt x="0" y="0"/>
                </a:moveTo>
                <a:cubicBezTo>
                  <a:pt x="125941" y="322792"/>
                  <a:pt x="251883" y="645584"/>
                  <a:pt x="393700" y="863600"/>
                </a:cubicBezTo>
                <a:cubicBezTo>
                  <a:pt x="535517" y="1081616"/>
                  <a:pt x="774700" y="1238250"/>
                  <a:pt x="850900" y="13081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597400" y="3632200"/>
            <a:ext cx="1549400" cy="1168400"/>
          </a:xfrm>
          <a:custGeom>
            <a:avLst/>
            <a:gdLst>
              <a:gd name="connsiteX0" fmla="*/ 0 w 1549400"/>
              <a:gd name="connsiteY0" fmla="*/ 1168400 h 1168400"/>
              <a:gd name="connsiteX1" fmla="*/ 889000 w 1549400"/>
              <a:gd name="connsiteY1" fmla="*/ 609600 h 1168400"/>
              <a:gd name="connsiteX2" fmla="*/ 1549400 w 1549400"/>
              <a:gd name="connsiteY2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1168400">
                <a:moveTo>
                  <a:pt x="0" y="1168400"/>
                </a:moveTo>
                <a:cubicBezTo>
                  <a:pt x="315383" y="986366"/>
                  <a:pt x="630767" y="804333"/>
                  <a:pt x="889000" y="609600"/>
                </a:cubicBezTo>
                <a:cubicBezTo>
                  <a:pt x="1147233" y="414867"/>
                  <a:pt x="1460500" y="112183"/>
                  <a:pt x="15494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5180"/>
            <a:ext cx="10821233" cy="1507067"/>
          </a:xfrm>
        </p:spPr>
        <p:txBody>
          <a:bodyPr/>
          <a:lstStyle/>
          <a:p>
            <a:r>
              <a:rPr lang="vi-VN" dirty="0" smtClean="0"/>
              <a:t>Diagnose bias vs variance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460501"/>
            <a:ext cx="8343900" cy="4695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5391" y="3216546"/>
            <a:ext cx="35033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chemeClr val="accent2"/>
                </a:solidFill>
              </a:rPr>
              <a:t>Bias (underfit):</a:t>
            </a:r>
          </a:p>
          <a:p>
            <a:r>
              <a:rPr lang="vi-VN" sz="2400" dirty="0">
                <a:solidFill>
                  <a:schemeClr val="accent2"/>
                </a:solidFill>
              </a:rPr>
              <a:t>	</a:t>
            </a:r>
            <a:r>
              <a:rPr lang="vi-VN" sz="2400" dirty="0" smtClean="0">
                <a:solidFill>
                  <a:schemeClr val="accent2"/>
                </a:solidFill>
              </a:rPr>
              <a:t>J</a:t>
            </a:r>
            <a:r>
              <a:rPr lang="vi-VN" sz="2400" baseline="-25000" dirty="0" smtClean="0">
                <a:solidFill>
                  <a:schemeClr val="accent2"/>
                </a:solidFill>
              </a:rPr>
              <a:t>train </a:t>
            </a:r>
            <a:r>
              <a:rPr lang="vi-VN" sz="2400" dirty="0" smtClean="0">
                <a:solidFill>
                  <a:schemeClr val="accent2"/>
                </a:solidFill>
              </a:rPr>
              <a:t>will be high</a:t>
            </a:r>
          </a:p>
          <a:p>
            <a:r>
              <a:rPr lang="vi-VN" sz="2400" dirty="0">
                <a:solidFill>
                  <a:schemeClr val="accent2"/>
                </a:solidFill>
              </a:rPr>
              <a:t>	</a:t>
            </a:r>
            <a:r>
              <a:rPr lang="vi-VN" sz="2400" dirty="0" smtClean="0">
                <a:solidFill>
                  <a:schemeClr val="accent2"/>
                </a:solidFill>
              </a:rPr>
              <a:t>J</a:t>
            </a:r>
            <a:r>
              <a:rPr lang="vi-VN" sz="2400" baseline="-25000" dirty="0" smtClean="0">
                <a:solidFill>
                  <a:schemeClr val="accent2"/>
                </a:solidFill>
              </a:rPr>
              <a:t>cv </a:t>
            </a:r>
            <a:r>
              <a:rPr lang="vi-VN" sz="2400" dirty="0" smtClean="0">
                <a:solidFill>
                  <a:schemeClr val="accent2"/>
                </a:solidFill>
              </a:rPr>
              <a:t>~ J</a:t>
            </a:r>
            <a:r>
              <a:rPr lang="vi-VN" sz="2400" baseline="-25000" dirty="0" smtClean="0">
                <a:solidFill>
                  <a:schemeClr val="accent2"/>
                </a:solidFill>
              </a:rPr>
              <a:t>train</a:t>
            </a:r>
          </a:p>
          <a:p>
            <a:endParaRPr lang="vi-VN" sz="2400" baseline="-25000" dirty="0">
              <a:solidFill>
                <a:schemeClr val="accent2"/>
              </a:solidFill>
            </a:endParaRPr>
          </a:p>
          <a:p>
            <a:r>
              <a:rPr lang="vi-VN" sz="2400" dirty="0" smtClean="0">
                <a:solidFill>
                  <a:schemeClr val="accent2"/>
                </a:solidFill>
              </a:rPr>
              <a:t>Variance (Overfit):</a:t>
            </a:r>
          </a:p>
          <a:p>
            <a:r>
              <a:rPr lang="vi-VN" sz="2400" dirty="0" smtClean="0">
                <a:solidFill>
                  <a:schemeClr val="accent2"/>
                </a:solidFill>
              </a:rPr>
              <a:t>	J</a:t>
            </a:r>
            <a:r>
              <a:rPr lang="vi-VN" sz="2400" baseline="-25000" dirty="0" smtClean="0">
                <a:solidFill>
                  <a:schemeClr val="accent2"/>
                </a:solidFill>
              </a:rPr>
              <a:t>train </a:t>
            </a:r>
            <a:r>
              <a:rPr lang="vi-VN" sz="2400" dirty="0">
                <a:solidFill>
                  <a:schemeClr val="accent2"/>
                </a:solidFill>
              </a:rPr>
              <a:t>will be </a:t>
            </a:r>
            <a:r>
              <a:rPr lang="vi-VN" sz="2400" dirty="0" smtClean="0">
                <a:solidFill>
                  <a:schemeClr val="accent2"/>
                </a:solidFill>
              </a:rPr>
              <a:t>low</a:t>
            </a:r>
          </a:p>
          <a:p>
            <a:r>
              <a:rPr lang="vi-VN" sz="2400" dirty="0">
                <a:solidFill>
                  <a:schemeClr val="accent2"/>
                </a:solidFill>
              </a:rPr>
              <a:t>	</a:t>
            </a:r>
            <a:r>
              <a:rPr lang="vi-VN" sz="2400" dirty="0" smtClean="0">
                <a:solidFill>
                  <a:schemeClr val="accent2"/>
                </a:solidFill>
              </a:rPr>
              <a:t>J</a:t>
            </a:r>
            <a:r>
              <a:rPr lang="vi-VN" sz="2400" baseline="-25000" dirty="0" smtClean="0">
                <a:solidFill>
                  <a:schemeClr val="accent2"/>
                </a:solidFill>
              </a:rPr>
              <a:t>cv </a:t>
            </a:r>
            <a:r>
              <a:rPr lang="vi-VN" sz="2400" dirty="0" smtClean="0">
                <a:solidFill>
                  <a:schemeClr val="accent2"/>
                </a:solidFill>
              </a:rPr>
              <a:t>&gt;&gt; J</a:t>
            </a:r>
            <a:r>
              <a:rPr lang="vi-VN" sz="2400" baseline="-25000" dirty="0" smtClean="0">
                <a:solidFill>
                  <a:schemeClr val="accent2"/>
                </a:solidFill>
              </a:rPr>
              <a:t>train</a:t>
            </a:r>
          </a:p>
          <a:p>
            <a:endParaRPr lang="vi-VN" sz="2400" baseline="-250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6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4211" y="155180"/>
                <a:ext cx="10821233" cy="1507067"/>
              </a:xfrm>
            </p:spPr>
            <p:txBody>
              <a:bodyPr/>
              <a:lstStyle/>
              <a:p>
                <a:r>
                  <a:rPr lang="en-US" dirty="0" smtClean="0"/>
                  <a:t>C</a:t>
                </a:r>
                <a:r>
                  <a:rPr lang="vi-VN" dirty="0" smtClean="0"/>
                  <a:t>hoose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vi-VN" dirty="0" smtClean="0"/>
                  <a:t> for regularization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4211" y="155180"/>
                <a:ext cx="10821233" cy="1507067"/>
              </a:xfrm>
              <a:blipFill rotWithShape="0">
                <a:blip r:embed="rId3"/>
                <a:stretch>
                  <a:fillRect l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435100"/>
            <a:ext cx="8585200" cy="47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5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4211" y="155180"/>
                <a:ext cx="10821233" cy="1507067"/>
              </a:xfrm>
            </p:spPr>
            <p:txBody>
              <a:bodyPr/>
              <a:lstStyle/>
              <a:p>
                <a:r>
                  <a:rPr lang="en-US" dirty="0" smtClean="0"/>
                  <a:t>C</a:t>
                </a:r>
                <a:r>
                  <a:rPr lang="vi-VN" dirty="0" smtClean="0"/>
                  <a:t>hoose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vi-VN" dirty="0" smtClean="0"/>
                  <a:t> for regularization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4211" y="155180"/>
                <a:ext cx="10821233" cy="1507067"/>
              </a:xfrm>
              <a:blipFill rotWithShape="0">
                <a:blip r:embed="rId3"/>
                <a:stretch>
                  <a:fillRect l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418352"/>
            <a:ext cx="7137400" cy="468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2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4211" y="155180"/>
                <a:ext cx="10821233" cy="1507067"/>
              </a:xfrm>
            </p:spPr>
            <p:txBody>
              <a:bodyPr/>
              <a:lstStyle/>
              <a:p>
                <a:r>
                  <a:rPr lang="en-US" dirty="0" smtClean="0"/>
                  <a:t>C</a:t>
                </a:r>
                <a:r>
                  <a:rPr lang="vi-VN" dirty="0" smtClean="0"/>
                  <a:t>hoose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vi-VN" dirty="0" smtClean="0"/>
                  <a:t> for regularization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4211" y="155180"/>
                <a:ext cx="10821233" cy="1507067"/>
              </a:xfrm>
              <a:blipFill rotWithShape="0">
                <a:blip r:embed="rId3"/>
                <a:stretch>
                  <a:fillRect l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20801"/>
            <a:ext cx="9182100" cy="4859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20800"/>
            <a:ext cx="9334500" cy="48701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1320799"/>
            <a:ext cx="9327767" cy="48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5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4211" y="155180"/>
                <a:ext cx="10821233" cy="1507067"/>
              </a:xfrm>
            </p:spPr>
            <p:txBody>
              <a:bodyPr/>
              <a:lstStyle/>
              <a:p>
                <a:r>
                  <a:rPr lang="en-US" dirty="0" smtClean="0"/>
                  <a:t>C</a:t>
                </a:r>
                <a:r>
                  <a:rPr lang="vi-VN" dirty="0" smtClean="0"/>
                  <a:t>hoose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vi-VN" dirty="0" smtClean="0"/>
                  <a:t> for regularization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4211" y="155180"/>
                <a:ext cx="10821233" cy="1507067"/>
              </a:xfrm>
              <a:blipFill rotWithShape="0">
                <a:blip r:embed="rId3"/>
                <a:stretch>
                  <a:fillRect l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1" y="1547947"/>
            <a:ext cx="10043922" cy="4522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49" y="1560646"/>
            <a:ext cx="9983515" cy="45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5180"/>
            <a:ext cx="10821233" cy="1507067"/>
          </a:xfrm>
        </p:spPr>
        <p:txBody>
          <a:bodyPr/>
          <a:lstStyle/>
          <a:p>
            <a:r>
              <a:rPr lang="vi-VN" dirty="0" smtClean="0"/>
              <a:t>Learning curve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219200"/>
            <a:ext cx="9786774" cy="4813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231898"/>
            <a:ext cx="9786774" cy="5472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97" y="1237484"/>
            <a:ext cx="4908877" cy="5472669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2006600" y="5181600"/>
            <a:ext cx="2819400" cy="863600"/>
          </a:xfrm>
          <a:custGeom>
            <a:avLst/>
            <a:gdLst>
              <a:gd name="connsiteX0" fmla="*/ 0 w 2819400"/>
              <a:gd name="connsiteY0" fmla="*/ 863600 h 863600"/>
              <a:gd name="connsiteX1" fmla="*/ 571500 w 2819400"/>
              <a:gd name="connsiteY1" fmla="*/ 469900 h 863600"/>
              <a:gd name="connsiteX2" fmla="*/ 2819400 w 2819400"/>
              <a:gd name="connsiteY2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9400" h="863600">
                <a:moveTo>
                  <a:pt x="0" y="863600"/>
                </a:moveTo>
                <a:cubicBezTo>
                  <a:pt x="50800" y="738716"/>
                  <a:pt x="101600" y="613833"/>
                  <a:pt x="571500" y="469900"/>
                </a:cubicBezTo>
                <a:cubicBezTo>
                  <a:pt x="1041400" y="325967"/>
                  <a:pt x="2819400" y="0"/>
                  <a:pt x="2819400" y="0"/>
                </a:cubicBezTo>
              </a:path>
            </a:pathLst>
          </a:cu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044700" y="4051300"/>
            <a:ext cx="2755900" cy="762000"/>
          </a:xfrm>
          <a:custGeom>
            <a:avLst/>
            <a:gdLst>
              <a:gd name="connsiteX0" fmla="*/ 0 w 2755900"/>
              <a:gd name="connsiteY0" fmla="*/ 0 h 723900"/>
              <a:gd name="connsiteX1" fmla="*/ 469900 w 2755900"/>
              <a:gd name="connsiteY1" fmla="*/ 571500 h 723900"/>
              <a:gd name="connsiteX2" fmla="*/ 2755900 w 2755900"/>
              <a:gd name="connsiteY2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5900" h="723900">
                <a:moveTo>
                  <a:pt x="0" y="0"/>
                </a:moveTo>
                <a:cubicBezTo>
                  <a:pt x="5291" y="225425"/>
                  <a:pt x="10583" y="450850"/>
                  <a:pt x="469900" y="571500"/>
                </a:cubicBezTo>
                <a:cubicBezTo>
                  <a:pt x="929217" y="692150"/>
                  <a:pt x="2755900" y="723900"/>
                  <a:pt x="2755900" y="72390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Cost function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557838"/>
            <a:ext cx="9692010" cy="4285750"/>
          </a:xfrm>
        </p:spPr>
      </p:pic>
    </p:spTree>
    <p:extLst>
      <p:ext uri="{BB962C8B-B14F-4D97-AF65-F5344CB8AC3E}">
        <p14:creationId xmlns:p14="http://schemas.microsoft.com/office/powerpoint/2010/main" val="99941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5180"/>
            <a:ext cx="10821233" cy="1507067"/>
          </a:xfrm>
        </p:spPr>
        <p:txBody>
          <a:bodyPr/>
          <a:lstStyle/>
          <a:p>
            <a:r>
              <a:rPr lang="vi-VN" dirty="0" smtClean="0"/>
              <a:t>Learning curve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378359"/>
            <a:ext cx="8826500" cy="48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5180"/>
            <a:ext cx="10821233" cy="1507067"/>
          </a:xfrm>
        </p:spPr>
        <p:txBody>
          <a:bodyPr/>
          <a:lstStyle/>
          <a:p>
            <a:r>
              <a:rPr lang="vi-VN" dirty="0" smtClean="0"/>
              <a:t>Learning curve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371600"/>
            <a:ext cx="8650289" cy="4806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0" y="1371599"/>
            <a:ext cx="8722913" cy="48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0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5180"/>
            <a:ext cx="10821233" cy="1507067"/>
          </a:xfrm>
        </p:spPr>
        <p:txBody>
          <a:bodyPr/>
          <a:lstStyle/>
          <a:p>
            <a:r>
              <a:rPr lang="vi-VN" dirty="0" smtClean="0"/>
              <a:t>WHAT TO DO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333501"/>
            <a:ext cx="9918700" cy="48207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9091" y="3699147"/>
            <a:ext cx="3338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 smtClean="0">
                <a:solidFill>
                  <a:schemeClr val="accent2"/>
                </a:solidFill>
                <a:sym typeface="Wingdings"/>
              </a:rPr>
              <a:t></a:t>
            </a:r>
            <a:r>
              <a:rPr lang="vi-VN" sz="1600" b="1" dirty="0" smtClean="0">
                <a:solidFill>
                  <a:schemeClr val="accent2"/>
                </a:solidFill>
              </a:rPr>
              <a:t> Fix high variance</a:t>
            </a:r>
            <a:endParaRPr lang="vi-VN" sz="1600" b="1" dirty="0" smtClean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39091" y="4037701"/>
            <a:ext cx="3338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smtClean="0">
                <a:solidFill>
                  <a:schemeClr val="accent2"/>
                </a:solidFill>
                <a:sym typeface="Wingdings"/>
              </a:rPr>
              <a:t></a:t>
            </a:r>
            <a:r>
              <a:rPr lang="vi-VN" sz="1600" b="1" smtClean="0">
                <a:solidFill>
                  <a:schemeClr val="accent2"/>
                </a:solidFill>
              </a:rPr>
              <a:t> Fix </a:t>
            </a:r>
            <a:r>
              <a:rPr lang="vi-VN" sz="1600" b="1" dirty="0" smtClean="0">
                <a:solidFill>
                  <a:schemeClr val="accent2"/>
                </a:solidFill>
              </a:rPr>
              <a:t>high variance</a:t>
            </a:r>
            <a:endParaRPr lang="vi-VN" sz="1600" b="1" dirty="0" smtClean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9091" y="4460258"/>
            <a:ext cx="3338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 smtClean="0">
                <a:solidFill>
                  <a:schemeClr val="accent2"/>
                </a:solidFill>
                <a:sym typeface="Wingdings"/>
              </a:rPr>
              <a:t></a:t>
            </a:r>
            <a:r>
              <a:rPr lang="vi-VN" sz="1600" b="1" dirty="0" smtClean="0">
                <a:solidFill>
                  <a:schemeClr val="accent2"/>
                </a:solidFill>
              </a:rPr>
              <a:t> Fix high bias</a:t>
            </a:r>
            <a:endParaRPr lang="vi-VN" sz="1600" b="1" dirty="0" smtClean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01291" y="4858138"/>
            <a:ext cx="3338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smtClean="0">
                <a:solidFill>
                  <a:schemeClr val="accent2"/>
                </a:solidFill>
                <a:sym typeface="Wingdings"/>
              </a:rPr>
              <a:t></a:t>
            </a:r>
            <a:r>
              <a:rPr lang="vi-VN" sz="1600" b="1" smtClean="0">
                <a:solidFill>
                  <a:schemeClr val="accent2"/>
                </a:solidFill>
              </a:rPr>
              <a:t> Fix high bias</a:t>
            </a:r>
            <a:endParaRPr lang="vi-VN" sz="1600" b="1" dirty="0" smtClean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4601" y="5275181"/>
            <a:ext cx="3338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smtClean="0">
                <a:solidFill>
                  <a:schemeClr val="accent2"/>
                </a:solidFill>
                <a:sym typeface="Wingdings"/>
              </a:rPr>
              <a:t></a:t>
            </a:r>
            <a:r>
              <a:rPr lang="vi-VN" sz="1600" b="1" smtClean="0">
                <a:solidFill>
                  <a:schemeClr val="accent2"/>
                </a:solidFill>
              </a:rPr>
              <a:t> Fix high bias</a:t>
            </a:r>
            <a:endParaRPr lang="vi-VN" sz="1600" b="1" dirty="0" smtClean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4600" y="5641857"/>
            <a:ext cx="3338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smtClean="0">
                <a:solidFill>
                  <a:schemeClr val="accent2"/>
                </a:solidFill>
                <a:sym typeface="Wingdings"/>
              </a:rPr>
              <a:t></a:t>
            </a:r>
            <a:r>
              <a:rPr lang="vi-VN" sz="1600" b="1" smtClean="0">
                <a:solidFill>
                  <a:schemeClr val="accent2"/>
                </a:solidFill>
              </a:rPr>
              <a:t> Fix </a:t>
            </a:r>
            <a:r>
              <a:rPr lang="vi-VN" sz="1600" b="1" dirty="0" smtClean="0">
                <a:solidFill>
                  <a:schemeClr val="accent2"/>
                </a:solidFill>
              </a:rPr>
              <a:t>high variance</a:t>
            </a:r>
            <a:endParaRPr lang="vi-VN" sz="160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Gradient descent for linear regression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2071688"/>
            <a:ext cx="7059613" cy="4011706"/>
          </a:xfrm>
        </p:spPr>
      </p:pic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9780588" cy="1507067"/>
          </a:xfrm>
        </p:spPr>
        <p:txBody>
          <a:bodyPr/>
          <a:lstStyle/>
          <a:p>
            <a:r>
              <a:rPr lang="vi-VN" dirty="0" smtClean="0"/>
              <a:t>The problem of overfitting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854200"/>
            <a:ext cx="10398536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1859171"/>
            <a:ext cx="10398537" cy="32873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8893" y="5194205"/>
            <a:ext cx="286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Underfit - High bias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70441" y="5185875"/>
            <a:ext cx="3412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Overfit </a:t>
            </a:r>
            <a:r>
              <a:rPr lang="vi-V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vi-VN" sz="240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High variance</a:t>
            </a:r>
            <a:endParaRPr lang="vi-VN" sz="24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0375" y="5217943"/>
            <a:ext cx="286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14510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Multiple Features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8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67" y="1662247"/>
            <a:ext cx="5293608" cy="4584644"/>
          </a:xfrm>
        </p:spPr>
      </p:pic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55180"/>
            <a:ext cx="8534400" cy="1507067"/>
          </a:xfrm>
        </p:spPr>
        <p:txBody>
          <a:bodyPr/>
          <a:lstStyle/>
          <a:p>
            <a:r>
              <a:rPr lang="vi-VN" dirty="0" smtClean="0"/>
              <a:t>Multiple Features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DD7F9-969E-8045-8C05-39A6FCD7FE29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8" y="1520436"/>
            <a:ext cx="8116888" cy="4727964"/>
          </a:xfrm>
        </p:spPr>
      </p:pic>
      <p:sp>
        <p:nvSpPr>
          <p:cNvPr id="9" name="Rectangle 8"/>
          <p:cNvSpPr/>
          <p:nvPr/>
        </p:nvSpPr>
        <p:spPr>
          <a:xfrm>
            <a:off x="1640680" y="2278923"/>
            <a:ext cx="500063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00374" y="2288314"/>
            <a:ext cx="500063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60068" y="2288314"/>
            <a:ext cx="500063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29300" y="2288314"/>
            <a:ext cx="500063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b="1" baseline="-25000" dirty="0">
                <a:solidFill>
                  <a:srgbClr val="FF0000"/>
                </a:solidFill>
              </a:rPr>
              <a:t>4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48563" y="2288314"/>
            <a:ext cx="500063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7166</TotalTime>
  <Words>655</Words>
  <Application>Microsoft Macintosh PowerPoint</Application>
  <PresentationFormat>Widescreen</PresentationFormat>
  <Paragraphs>232</Paragraphs>
  <Slides>52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Calibri</vt:lpstr>
      <vt:lpstr>Cambria Math</vt:lpstr>
      <vt:lpstr>Century Gothic</vt:lpstr>
      <vt:lpstr>Tahoma</vt:lpstr>
      <vt:lpstr>Wingdings 3</vt:lpstr>
      <vt:lpstr>Symbol</vt:lpstr>
      <vt:lpstr>Times New Roman</vt:lpstr>
      <vt:lpstr>Wingdings</vt:lpstr>
      <vt:lpstr>Slice</vt:lpstr>
      <vt:lpstr>Document</vt:lpstr>
      <vt:lpstr>Supervised – Unsupervised learning Gradient descent algorithm</vt:lpstr>
      <vt:lpstr>Outline</vt:lpstr>
      <vt:lpstr>Supervised learning</vt:lpstr>
      <vt:lpstr>Gradient descent</vt:lpstr>
      <vt:lpstr>Cost function </vt:lpstr>
      <vt:lpstr>Gradient descent for linear regression</vt:lpstr>
      <vt:lpstr>The problem of overfitting</vt:lpstr>
      <vt:lpstr>Multiple Features</vt:lpstr>
      <vt:lpstr>Multiple Features</vt:lpstr>
      <vt:lpstr>Gradient Descent for Multiple Features</vt:lpstr>
      <vt:lpstr>Gradient Descent for Multiple Features</vt:lpstr>
      <vt:lpstr>Gradient Descent for Multiple Features</vt:lpstr>
      <vt:lpstr>Gradient Descent for Multiple Features</vt:lpstr>
      <vt:lpstr>In practice 1: feature scaling</vt:lpstr>
      <vt:lpstr>In practice 1: feature scaling</vt:lpstr>
      <vt:lpstr>In practice 1: feature scaling</vt:lpstr>
      <vt:lpstr>In practice 2: learning rate</vt:lpstr>
      <vt:lpstr>In practice 2: learning rate</vt:lpstr>
      <vt:lpstr>In practice 2: learning rate</vt:lpstr>
      <vt:lpstr>In practice 2: learning rate</vt:lpstr>
      <vt:lpstr>In practice 2: learning rate</vt:lpstr>
      <vt:lpstr>Feature and polynomial regression</vt:lpstr>
      <vt:lpstr>feature and polynomial regression</vt:lpstr>
      <vt:lpstr>The problem of overfitting</vt:lpstr>
      <vt:lpstr>The problem of overfitting</vt:lpstr>
      <vt:lpstr>The problem of overfitting</vt:lpstr>
      <vt:lpstr>Addressing overfitting</vt:lpstr>
      <vt:lpstr>Regularlization</vt:lpstr>
      <vt:lpstr>Regularlization</vt:lpstr>
      <vt:lpstr>Regularlization</vt:lpstr>
      <vt:lpstr>Regularlization</vt:lpstr>
      <vt:lpstr>Regularlization</vt:lpstr>
      <vt:lpstr>Evaluate a learning algorithm</vt:lpstr>
      <vt:lpstr>Evaluate a learning algorithm</vt:lpstr>
      <vt:lpstr>Evaluate your hypothesis</vt:lpstr>
      <vt:lpstr>Evaluate your hypothesis</vt:lpstr>
      <vt:lpstr>Evaluate your hypothesis</vt:lpstr>
      <vt:lpstr>Model selection/train, validation, test set</vt:lpstr>
      <vt:lpstr>Model selection/train, validation, test set</vt:lpstr>
      <vt:lpstr>Model selection/train, validation, test set</vt:lpstr>
      <vt:lpstr>Model selection/train, validation, test set</vt:lpstr>
      <vt:lpstr>Diagnose bias vs variance </vt:lpstr>
      <vt:lpstr>Diagnose bias vs variance </vt:lpstr>
      <vt:lpstr>Diagnose bias vs variance </vt:lpstr>
      <vt:lpstr>Choose λ for regularization</vt:lpstr>
      <vt:lpstr>Choose λ for regularization</vt:lpstr>
      <vt:lpstr>Choose λ for regularization</vt:lpstr>
      <vt:lpstr>Choose λ for regularization</vt:lpstr>
      <vt:lpstr>Learning curve</vt:lpstr>
      <vt:lpstr>Learning curve</vt:lpstr>
      <vt:lpstr>Learning curve</vt:lpstr>
      <vt:lpstr>WHAT TO 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– Unsupervised learning Gradient descent</dc:title>
  <dc:creator>Microsoft Office User</dc:creator>
  <cp:lastModifiedBy>Microsoft Office User</cp:lastModifiedBy>
  <cp:revision>114</cp:revision>
  <dcterms:created xsi:type="dcterms:W3CDTF">2017-09-11T08:25:04Z</dcterms:created>
  <dcterms:modified xsi:type="dcterms:W3CDTF">2017-09-25T03:33:45Z</dcterms:modified>
</cp:coreProperties>
</file>